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notesSlide+xml" PartName="/ppt/notesSlides/notesSlide13.xml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Override ContentType="application/vnd.openxmlformats-officedocument.presentationml.notesSlide+xml" PartName="/ppt/notesSlides/notesSlide1.xml"/>
  <Default ContentType="image/png" Extension="png"/>
  <Override ContentType="application/vnd.openxmlformats-officedocument.presentationml.notesSlide+xml" PartName="/ppt/notesSlides/notesSlid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0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FA22F-45EF-4905-8AFF-2854C74C1A89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8662-3BDD-46D4-8731-2CC9507F8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08662-3BDD-46D4-8731-2CC9507F84E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 rot="10800000" flipV="1">
            <a:off x="1500166" y="2165105"/>
            <a:ext cx="642942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Технология создания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мультфильмов в ДОУ»</a:t>
            </a:r>
            <a:endParaRPr kumimoji="0" lang="ru-RU" sz="4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357166"/>
            <a:ext cx="57150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Озвучивание мультфильма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первый снег\562fa1cb2bc59f8807a29d42dd1322ca21dcf75f9f7dcf4b1a14c9429316f48e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357430"/>
            <a:ext cx="5896882" cy="3293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00101" y="285728"/>
            <a:ext cx="7429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Последний этап - </a:t>
            </a:r>
          </a:p>
          <a:p>
            <a:pPr algn="ctr">
              <a:defRPr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музыкальное сопровождение, титры.</a:t>
            </a:r>
          </a:p>
        </p:txBody>
      </p:sp>
      <p:pic>
        <p:nvPicPr>
          <p:cNvPr id="36869" name="Picture 5" descr="C:\Users\user\Desktop\1586354171_33-p-veselie-muzikalnie-foni-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714620"/>
            <a:ext cx="3929066" cy="3929066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143116"/>
            <a:ext cx="4357718" cy="292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142853"/>
            <a:ext cx="70723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Результаты совместной работы по созданию мультфильма  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1428736"/>
            <a:ext cx="64294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Раскрытие творческого потенциала воспитанников;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Активизация мыслительного процесса и познавательного интереса;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Развитие эстетических способностей;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Формирование представлений о создании мультфильма, истории мультипликации;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Формирование навыков работы в творческом коллективе с распределением ролей и задач.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pic>
        <p:nvPicPr>
          <p:cNvPr id="40962" name="Picture 2" descr="C:\Users\user\Desktop\kino_1_5e4150d19a47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928670"/>
            <a:ext cx="6786610" cy="573653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71670" y="214290"/>
            <a:ext cx="5143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142852"/>
            <a:ext cx="7429552" cy="228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Создание мультфильма – это многогранный процесс, интегрирующий в себе разнообразные виды детской деятельности: речевую, игровую, познавательную, изобразительную, музыкальную и др. </a:t>
            </a:r>
            <a:endParaRPr lang="ru-RU" sz="2800" dirty="0"/>
          </a:p>
        </p:txBody>
      </p:sp>
      <p:pic>
        <p:nvPicPr>
          <p:cNvPr id="4" name="Picture 2" descr="C:\Users\user\Desktop\hello_html_m68193bb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2339863"/>
            <a:ext cx="6000760" cy="4518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pic>
        <p:nvPicPr>
          <p:cNvPr id="7169" name="Picture 1" descr="C:\Users\user\Desktop\0003-003-Animatsija-multiplikats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00232" y="214291"/>
            <a:ext cx="57864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pitchFamily="34" charset="0"/>
              </a:rPr>
              <a:t>Виды анимации: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428736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Мультфильм-рисунок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Пластилиновый мультфильм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Мультфильм - оригами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Мультфильм-аппликация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Предметная анимация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Сыпучая анимация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00100" y="1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Оборудование и материалы </a:t>
            </a:r>
            <a:endParaRPr lang="ru-RU" sz="4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14348" y="1142984"/>
            <a:ext cx="75724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• Цифровой фотоаппарат или видеокамера (установить самое маленькое разрешение (640* 480, оно же VGA)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• Штатив (снимать кадры с одной и той же точки)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• Компьютер (программа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Movie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Maker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для платформ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Windows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• Искусственные источники света (направление на персонаж мультфильма)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• Фон (закрепляется на столе)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• Материал для изготовления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анимационных персонажей (по желанию)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" name="Рисунок 4" descr="File634359710273490000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9322" y="3857628"/>
            <a:ext cx="2852936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5" y="142852"/>
            <a:ext cx="72866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Процесс создания мультфильма состоит из нескольких этапов:</a:t>
            </a:r>
            <a:endParaRPr lang="ru-RU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2413338"/>
            <a:ext cx="67151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Предварительная работа с детьми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Выбор сценария, обсуждение  персонажей и декораций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Создание  персонажей и декораций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Съемка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Монтаж отснятого материала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Озвучивание мультфильма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user\Desktop\1593699860_6-p-nezhnii-fon-dlya-prezentatsii-7.jpg" id="2" name="Picture 2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0"/>
            <a:ext cx="607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 smtClean="0" spc="50" sz="32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itchFamily="34" typeface="Arial"/>
                <a:cs charset="0" pitchFamily="34" typeface="Arial"/>
              </a:rPr>
              <a:t>Предварительная работа</a:t>
            </a:r>
            <a:endParaRPr b="1" dirty="0" lang="ru-RU" spc="50" sz="32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  <a:latin charset="0" pitchFamily="34" typeface="Arial"/>
              <a:cs charset="0" pitchFamily="34"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642918"/>
            <a:ext cx="7715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ru-RU" smtClean="0" sz="2400">
              <a:solidFill>
                <a:schemeClr val="bg1"/>
              </a:solidFill>
              <a:latin charset="0" pitchFamily="34" typeface="Calibri"/>
            </a:endParaRPr>
          </a:p>
          <a:p>
            <a:pPr>
              <a:buFont charset="0" pitchFamily="34" typeface="Calibri"/>
              <a:buAutoNum type="arabicPeriod"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Беседы с детьми на тему о мультипликации:</a:t>
            </a:r>
          </a:p>
          <a:p>
            <a:pPr>
              <a:buFontTx/>
              <a:buChar char="-"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 история мультипликации,</a:t>
            </a:r>
          </a:p>
          <a:p>
            <a:pPr>
              <a:buFontTx/>
              <a:buChar char="-"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 профессии взрослых, участвующих в создании мультфильма;</a:t>
            </a:r>
          </a:p>
          <a:p>
            <a:pPr>
              <a:buFont charset="0" pitchFamily="34" typeface="Calibri"/>
              <a:buNone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2. Просмотр различных мультфильмов (рисованных, пластилиновых, кукольных, компьютерных,  3</a:t>
            </a:r>
            <a:r>
              <a:rPr b="1" dirty="0" lang="en-US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D</a:t>
            </a: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);</a:t>
            </a:r>
          </a:p>
          <a:p>
            <a:pPr>
              <a:buFont charset="0" pitchFamily="34" typeface="Calibri"/>
              <a:buNone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3. Знакомство с фотоаппаратом, основными правилами пользования им;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4. Выбор сценария, обсуждение персонажей и декораций;</a:t>
            </a:r>
          </a:p>
          <a:p>
            <a:pPr>
              <a:defRPr/>
            </a:pPr>
            <a:r>
              <a:rPr b="1" dirty="0" lang="ru-RU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Calibri"/>
              </a:rPr>
              <a:t>5. Создание персонажей и декораций.</a:t>
            </a:r>
          </a:p>
          <a:p>
            <a:pPr>
              <a:buFont charset="0" pitchFamily="34" typeface="Calibri"/>
              <a:buNone/>
            </a:pPr>
            <a:endParaRPr b="1" dirty="0" lang="ru-RU" sz="2400">
              <a:solidFill>
                <a:schemeClr val="tx1">
                  <a:lumMod val="85000"/>
                  <a:lumOff val="15000"/>
                </a:schemeClr>
              </a:solidFill>
              <a:latin charset="0" pitchFamily="34" typeface="Calibri"/>
            </a:endParaRPr>
          </a:p>
        </p:txBody>
      </p:sp>
      <p:pic>
        <p:nvPicPr>
          <p:cNvPr descr="ramka-53.png" id="5" name="Рисунок 4"/>
          <p:cNvPicPr>
            <a:picLocks noChangeAspect="1"/>
          </p:cNvPicPr>
          <p:nvPr/>
        </p:nvPicPr>
        <p:blipFill>
          <a:blip cstate="print"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62"/>
          <a:stretch>
            <a:fillRect/>
          </a:stretch>
        </p:blipFill>
        <p:spPr bwMode="auto">
          <a:xfrm>
            <a:off x="3635375" y="5373688"/>
            <a:ext cx="51847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14290"/>
            <a:ext cx="45005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СЪЁМКА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7224" y="928671"/>
            <a:ext cx="750099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 больше детализация движения персонажа, тем движения будут естественными, плавными;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время съемки необходимо следить, чтобы статичные предметы (фон) не двигались;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забывать, что в декорациях могут происходить изменения (подул ветер – дерево закачалось);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кадр не должны попадать посторонние предметы, руки аниматоров, тени;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движения персонажей получились четкими, снимать нужно с одной точки, зафиксировав фотоаппарат (желательно в штативе), не удаляя и не приближая изображение.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0" name="Picture 2" descr="C:\Users\user\Desktop\899a81f8dd2639679da035636611505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4224" y="4214818"/>
            <a:ext cx="3646900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93699860_6-p-nezhnii-fon-dlya-prezentatsii-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57554" y="142852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МОНТАЖ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928670"/>
            <a:ext cx="5929354" cy="478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Программы для монтажа:</a:t>
            </a:r>
          </a:p>
          <a:p>
            <a:r>
              <a:rPr lang="en-US" sz="2400" dirty="0" smtClean="0"/>
              <a:t>Windows Movie Maker</a:t>
            </a:r>
            <a:r>
              <a:rPr lang="ru-RU" sz="2400" dirty="0" smtClean="0"/>
              <a:t>  </a:t>
            </a:r>
          </a:p>
          <a:p>
            <a:r>
              <a:rPr lang="en-US" sz="2400" dirty="0" smtClean="0"/>
              <a:t>Sony Vegas</a:t>
            </a:r>
            <a:endParaRPr lang="ru-RU" sz="2400" dirty="0" smtClean="0"/>
          </a:p>
          <a:p>
            <a:r>
              <a:rPr lang="en-US" sz="2400" dirty="0" smtClean="0"/>
              <a:t>Coral video </a:t>
            </a:r>
          </a:p>
          <a:p>
            <a:r>
              <a:rPr lang="en-US" sz="2400" dirty="0" err="1" smtClean="0"/>
              <a:t>Movavi</a:t>
            </a:r>
            <a:endParaRPr lang="ru-RU" sz="2400" dirty="0" smtClean="0"/>
          </a:p>
          <a:p>
            <a:r>
              <a:rPr lang="ru-RU" sz="2400" dirty="0" smtClean="0"/>
              <a:t>Киностудия </a:t>
            </a:r>
            <a:r>
              <a:rPr lang="en-US" sz="2400" dirty="0" smtClean="0"/>
              <a:t>Windows Live</a:t>
            </a:r>
            <a:endParaRPr lang="ru-RU" sz="2400" dirty="0" smtClean="0"/>
          </a:p>
          <a:p>
            <a:r>
              <a:rPr lang="ru-RU" sz="2400" dirty="0" smtClean="0"/>
              <a:t>и др.</a:t>
            </a:r>
          </a:p>
          <a:p>
            <a:pPr algn="ctr">
              <a:lnSpc>
                <a:spcPct val="90000"/>
              </a:lnSpc>
            </a:pPr>
            <a:endParaRPr lang="ru-RU" sz="2400" b="1" i="1" dirty="0" smtClean="0"/>
          </a:p>
          <a:p>
            <a:pPr algn="ctr">
              <a:lnSpc>
                <a:spcPct val="90000"/>
              </a:lnSpc>
            </a:pPr>
            <a:r>
              <a:rPr lang="ru-RU" sz="2400" b="1" i="1" dirty="0" smtClean="0"/>
              <a:t>Сохраните видео в следующем формате: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/>
              <a:t>MPEG</a:t>
            </a:r>
            <a:r>
              <a:rPr lang="ru-RU" sz="2400" dirty="0" smtClean="0"/>
              <a:t>4</a:t>
            </a:r>
            <a:r>
              <a:rPr lang="en-US" sz="2400" dirty="0" smtClean="0"/>
              <a:t>;</a:t>
            </a:r>
            <a:r>
              <a:rPr lang="ru-RU" sz="2400" dirty="0" smtClean="0"/>
              <a:t> </a:t>
            </a:r>
            <a:r>
              <a:rPr lang="en-US" sz="2400" dirty="0" smtClean="0"/>
              <a:t>AVI;</a:t>
            </a:r>
            <a:r>
              <a:rPr lang="ru-RU" sz="2400" dirty="0" smtClean="0"/>
              <a:t> </a:t>
            </a:r>
            <a:r>
              <a:rPr lang="en-US" sz="2400" dirty="0" smtClean="0"/>
              <a:t>WMV;  WMX;  MOV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Все имеющиеся фотографии, аудиозаписи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сохраните в единой папке!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image004[1]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0152" y="1196752"/>
            <a:ext cx="2764822" cy="23424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356</Words>
  <PresentationFormat>Экран (4:3)</PresentationFormat>
  <Paragraphs>77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О.Ю. Гаврилова</cp:lastModifiedBy>
  <cp:revision>16</cp:revision>
  <dcterms:created xsi:type="dcterms:W3CDTF">2020-11-17T18:31:52Z</dcterms:created>
  <dcterms:modified xsi:type="dcterms:W3CDTF">2020-11-23T15:58:39Z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643256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