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</p:spPr>
        <p:txBody>
          <a:bodyPr lIns="0" tIns="0" rIns="0" bIns="0">
            <a:normAutofit fontScale="70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42720" y="190440"/>
            <a:ext cx="6171840" cy="1875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/>
          <p:cNvPicPr/>
          <p:nvPr/>
        </p:nvPicPr>
        <p:blipFill>
          <a:blip r:embed="rId2"/>
          <a:stretch/>
        </p:blipFill>
        <p:spPr>
          <a:xfrm>
            <a:off x="32400" y="162720"/>
            <a:ext cx="6857640" cy="8874360"/>
          </a:xfrm>
          <a:prstGeom prst="rect">
            <a:avLst/>
          </a:prstGeom>
          <a:ln>
            <a:noFill/>
          </a:ln>
        </p:spPr>
      </p:pic>
      <p:graphicFrame>
        <p:nvGraphicFramePr>
          <p:cNvPr id="37" name="Table 1"/>
          <p:cNvGraphicFramePr/>
          <p:nvPr/>
        </p:nvGraphicFramePr>
        <p:xfrm>
          <a:off x="576000" y="1368000"/>
          <a:ext cx="5760000" cy="7098678"/>
        </p:xfrm>
        <a:graphic>
          <a:graphicData uri="http://schemas.openxmlformats.org/drawingml/2006/table">
            <a:tbl>
              <a:tblPr/>
              <a:tblGrid>
                <a:gridCol w="3365640"/>
                <a:gridCol w="613800"/>
                <a:gridCol w="686520"/>
                <a:gridCol w="1094040"/>
              </a:tblGrid>
              <a:tr h="302400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 dirty="0">
                          <a:latin typeface="Times New Roman"/>
                        </a:rPr>
                        <a:t>Меню </a:t>
                      </a:r>
                      <a:r>
                        <a:rPr lang="ru-RU" sz="1300" b="1" strike="noStrike" spc="-1">
                          <a:latin typeface="Times New Roman"/>
                        </a:rPr>
                        <a:t>на </a:t>
                      </a:r>
                      <a:r>
                        <a:rPr lang="ru-RU" sz="1300" b="1" strike="noStrike" spc="-1" smtClean="0">
                          <a:latin typeface="Times New Roman"/>
                        </a:rPr>
                        <a:t>26.11.2024</a:t>
                      </a:r>
                      <a:endParaRPr lang="ru-RU" sz="1300" b="0" strike="noStrike" spc="-1" dirty="0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 день 1 недели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Выход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Ккал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Завтрак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 Каша манная                                  молочная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161,2/215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Какао с молоком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180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180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107/107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Бутерброд с маслом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300" b="0" strike="noStrike" spc="-1">
                          <a:latin typeface="Times New Roman"/>
                        </a:rPr>
                        <a:t>35/5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300" b="0" strike="noStrike" spc="-1">
                          <a:latin typeface="Times New Roman"/>
                        </a:rPr>
                        <a:t>35/5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136/136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2 завтрак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 Сок фруктовый или овощной. Вафля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200/30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200/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30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92/92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75/75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Обед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 </a:t>
                      </a:r>
                      <a:r>
                        <a:rPr lang="ru-RU" sz="1300" b="0" strike="noStrike" spc="-1">
                          <a:latin typeface="Times New Roman"/>
                        </a:rPr>
                        <a:t>Салат из свеклы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40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37,5/46,8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Рассольник ленинградский (со сметаной)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87,08/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116,11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Жаркое  по- домашнему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120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209,9/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242,3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Компот из свежих плодов </a:t>
                      </a:r>
                      <a:r>
                        <a:rPr lang="ru-RU" sz="130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(витаминизированный)</a:t>
                      </a:r>
                      <a:endParaRPr lang="ru-RU" sz="1300" b="0" strike="noStrike" spc="-1">
                        <a:latin typeface="Times New Roman"/>
                      </a:endParaRP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74,1/98,8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Хлеб ржаной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300" b="0" strike="noStrike" spc="-1">
                          <a:latin typeface="Times New Roman"/>
                        </a:rPr>
                        <a:t>35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300" b="0" strike="noStrike" spc="-1">
                          <a:latin typeface="Times New Roman"/>
                        </a:rPr>
                        <a:t>40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59,1/67,6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1" strike="noStrike" spc="-1">
                          <a:latin typeface="Times New Roman"/>
                        </a:rPr>
                        <a:t>Уплотненный полдник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Омлет натуральный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150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180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234,3/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281,16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Хлеб пшеничный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30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57,5/69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1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Кисель из плодов или ягод свежих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180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200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99,72/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110,77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3024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Фрукт. Банан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95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100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300" b="0" strike="noStrike" spc="-1">
                          <a:latin typeface="Times New Roman"/>
                        </a:rPr>
                        <a:t>84,5/88,9</a:t>
                      </a:r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R w="720">
                      <a:solidFill>
                        <a:srgbClr val="000000"/>
                      </a:solidFill>
                    </a:lnR>
                    <a:lnT w="720">
                      <a:solidFill>
                        <a:srgbClr val="000000"/>
                      </a:solidFill>
                    </a:lnT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117</Words>
  <Application>LibreOffice/6.4.4.2$Windows_x86 LibreOffice_project/3d775be2011f3886db32dfd395a6a6d1ca2630ff</Application>
  <PresentationFormat>Экран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50</cp:revision>
  <dcterms:created xsi:type="dcterms:W3CDTF">2022-04-15T07:01:43Z</dcterms:created>
  <dcterms:modified xsi:type="dcterms:W3CDTF">2024-11-26T10:02:39Z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